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5"/>
    <p:sldMasterId id="2147483719" r:id="rId6"/>
  </p:sldMasterIdLst>
  <p:notesMasterIdLst>
    <p:notesMasterId r:id="rId27"/>
  </p:notesMasterIdLst>
  <p:handoutMasterIdLst>
    <p:handoutMasterId r:id="rId28"/>
  </p:handoutMasterIdLst>
  <p:sldIdLst>
    <p:sldId id="393" r:id="rId7"/>
    <p:sldId id="526" r:id="rId8"/>
    <p:sldId id="531" r:id="rId9"/>
    <p:sldId id="532" r:id="rId10"/>
    <p:sldId id="533" r:id="rId11"/>
    <p:sldId id="534" r:id="rId12"/>
    <p:sldId id="535" r:id="rId13"/>
    <p:sldId id="536" r:id="rId14"/>
    <p:sldId id="537" r:id="rId15"/>
    <p:sldId id="539" r:id="rId16"/>
    <p:sldId id="538" r:id="rId17"/>
    <p:sldId id="548" r:id="rId18"/>
    <p:sldId id="450" r:id="rId19"/>
    <p:sldId id="541" r:id="rId20"/>
    <p:sldId id="542" r:id="rId21"/>
    <p:sldId id="543" r:id="rId22"/>
    <p:sldId id="544" r:id="rId23"/>
    <p:sldId id="545" r:id="rId24"/>
    <p:sldId id="546" r:id="rId25"/>
    <p:sldId id="547" r:id="rId2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ran, Jackie" initials="JT" lastIdx="2" clrIdx="0"/>
  <p:cmAuthor id="1" name="Sun, Leo" initials="SL" lastIdx="1" clrIdx="5">
    <p:extLst>
      <p:ext uri="{19B8F6BF-5375-455C-9EA6-DF929625EA0E}">
        <p15:presenceInfo xmlns:p15="http://schemas.microsoft.com/office/powerpoint/2012/main" userId="S-1-5-21-1407069837-2091007605-538272213-27184617" providerId="AD"/>
      </p:ext>
    </p:extLst>
  </p:cmAuthor>
  <p:cmAuthor id="2" name="Byrne, Sara" initials="BS" lastIdx="1" clrIdx="2">
    <p:extLst/>
  </p:cmAuthor>
  <p:cmAuthor id="3" name="Bennion, Kathleen" initials="BK" lastIdx="3" clrIdx="3">
    <p:extLst/>
  </p:cmAuthor>
  <p:cmAuthor id="4" name="Koermer, Kelly" initials="KK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A52C"/>
    <a:srgbClr val="1D71B8"/>
    <a:srgbClr val="7F7F7F"/>
    <a:srgbClr val="A62535"/>
    <a:srgbClr val="F49800"/>
    <a:srgbClr val="253785"/>
    <a:srgbClr val="008142"/>
    <a:srgbClr val="823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26" autoAdjust="0"/>
    <p:restoredTop sz="93615" autoAdjust="0"/>
  </p:normalViewPr>
  <p:slideViewPr>
    <p:cSldViewPr>
      <p:cViewPr varScale="1">
        <p:scale>
          <a:sx n="97" d="100"/>
          <a:sy n="97" d="100"/>
        </p:scale>
        <p:origin x="144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2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73A44-E39A-4F3F-9F27-AD45F51E3DC5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305D5-898C-45A0-817B-E3067552F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04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9135B95-D54F-479C-BEFB-8BD67896894D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F9A7CBF-C180-4F19-B2F2-710223C3A6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1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A7CBF-C180-4F19-B2F2-710223C3A67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90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A7CBF-C180-4F19-B2F2-710223C3A6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05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A7CBF-C180-4F19-B2F2-710223C3A67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71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A7CBF-C180-4F19-B2F2-710223C3A67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0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89267" indent="-189267" defTabSz="815302">
              <a:buSzPct val="75000"/>
              <a:buFontTx/>
              <a:buChar char="•"/>
              <a:defRPr/>
            </a:pPr>
            <a:r>
              <a:rPr lang="en-US" dirty="0"/>
              <a:t>Launched</a:t>
            </a:r>
            <a:r>
              <a:rPr lang="en-US" baseline="0" dirty="0"/>
              <a:t> in May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98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375185" y="4876800"/>
            <a:ext cx="8365259" cy="1295400"/>
          </a:xfrm>
        </p:spPr>
        <p:txBody>
          <a:bodyPr anchor="ctr"/>
          <a:lstStyle>
            <a:lvl1pPr marL="0" indent="0">
              <a:buNone/>
              <a:defRPr sz="20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100" b="1"/>
            </a:lvl4pPr>
            <a:lvl5pPr marL="1828800" indent="0"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61288" y="4878823"/>
            <a:ext cx="0" cy="14457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4916315"/>
            <a:ext cx="209720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8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1" y="228601"/>
            <a:ext cx="4318000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2"/>
            <a:ext cx="6858000" cy="52723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1" y="1498603"/>
            <a:ext cx="4318000" cy="40023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26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pos="7392" userDrawn="1">
          <p15:clr>
            <a:srgbClr val="FBAE40"/>
          </p15:clr>
        </p15:guide>
        <p15:guide id="3" orient="horz" pos="3060" userDrawn="1">
          <p15:clr>
            <a:srgbClr val="FBAE40"/>
          </p15:clr>
        </p15:guide>
        <p15:guide id="4" orient="horz" pos="108" userDrawn="1">
          <p15:clr>
            <a:srgbClr val="FBAE40"/>
          </p15:clr>
        </p15:guide>
        <p15:guide id="5" pos="4608" userDrawn="1">
          <p15:clr>
            <a:srgbClr val="FBAE40"/>
          </p15:clr>
        </p15:guide>
        <p15:guide id="6" pos="4672" userDrawn="1">
          <p15:clr>
            <a:srgbClr val="FBAE40"/>
          </p15:clr>
        </p15:guide>
        <p15:guide id="7" orient="horz" pos="7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1" y="228600"/>
            <a:ext cx="11277600" cy="553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3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88" userDrawn="1">
          <p15:clr>
            <a:srgbClr val="FBAE40"/>
          </p15:clr>
        </p15:guide>
        <p15:guide id="4" pos="7392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2208" y="1938528"/>
            <a:ext cx="10363200" cy="11094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353535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5259" y="3242961"/>
            <a:ext cx="10381487" cy="484308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rgbClr val="353535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827180" y="5336767"/>
            <a:ext cx="4910667" cy="577849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827180" y="5844766"/>
            <a:ext cx="4910667" cy="493184"/>
          </a:xfrm>
        </p:spPr>
        <p:txBody>
          <a:bodyPr anchor="b">
            <a:norm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07349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652200" y="6521788"/>
            <a:ext cx="4037032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33" dirty="0">
                <a:solidFill>
                  <a:schemeClr val="tx1">
                    <a:lumMod val="50000"/>
                  </a:schemeClr>
                </a:solidFill>
              </a:rPr>
              <a:t>© 2015, Amazon Web Services, Inc. or its Affiliates. All rights reserved.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6478" y="6204063"/>
            <a:ext cx="759045" cy="285757"/>
          </a:xfrm>
          <a:prstGeom prst="rect">
            <a:avLst/>
          </a:prstGeom>
        </p:spPr>
      </p:pic>
      <p:sp>
        <p:nvSpPr>
          <p:cNvPr id="10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640667" y="4857974"/>
            <a:ext cx="4910667" cy="577849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640667" y="5365975"/>
            <a:ext cx="4910667" cy="493184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212675" y="2897554"/>
            <a:ext cx="9766651" cy="992716"/>
          </a:xfrm>
        </p:spPr>
        <p:txBody>
          <a:bodyPr>
            <a:noAutofit/>
          </a:bodyPr>
          <a:lstStyle>
            <a:lvl1pPr marL="0" indent="0" algn="ctr">
              <a:buNone/>
              <a:defRPr sz="4267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068279" y="3898017"/>
            <a:ext cx="8055443" cy="6504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82" y="670560"/>
            <a:ext cx="3863439" cy="14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8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990575" indent="-38099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523962" indent="-304792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32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48817" y="1347211"/>
            <a:ext cx="10943656" cy="4855901"/>
          </a:xfrm>
          <a:noFill/>
        </p:spPr>
        <p:txBody>
          <a:bodyPr/>
          <a:lstStyle>
            <a:lvl1pPr marL="0" indent="0">
              <a:buNone/>
              <a:defRPr lang="en-US" sz="1467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714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08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733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767" y="1350010"/>
            <a:ext cx="5384800" cy="4629431"/>
          </a:xfrm>
        </p:spPr>
        <p:txBody>
          <a:bodyPr/>
          <a:lstStyle>
            <a:lvl1pPr>
              <a:defRPr sz="2933">
                <a:solidFill>
                  <a:schemeClr val="tx1"/>
                </a:solidFill>
              </a:defRPr>
            </a:lvl1pPr>
            <a:lvl2pPr>
              <a:defRPr sz="2667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32767" y="1350010"/>
            <a:ext cx="5384800" cy="4629431"/>
          </a:xfrm>
        </p:spPr>
        <p:txBody>
          <a:bodyPr/>
          <a:lstStyle>
            <a:lvl1pPr>
              <a:defRPr sz="2933">
                <a:solidFill>
                  <a:schemeClr val="tx1"/>
                </a:solidFill>
              </a:defRPr>
            </a:lvl1pPr>
            <a:lvl2pPr>
              <a:defRPr sz="2667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01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324" y="1344071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324" y="1983832"/>
            <a:ext cx="5386917" cy="3951288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733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4093" y="1344071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034093" y="1983832"/>
            <a:ext cx="5389033" cy="3951288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7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25" y="1348723"/>
            <a:ext cx="3256844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54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308002" y="1348723"/>
            <a:ext cx="3256844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54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8165981" y="1348723"/>
            <a:ext cx="3256844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54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7277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2" y="228600"/>
            <a:ext cx="11277601" cy="114300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46454"/>
            <a:ext cx="11277601" cy="411934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pos="7392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0323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328996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6179447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9320460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0323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328996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179447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320460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76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244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4639077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8833299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53244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639077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8833299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7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9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7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9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71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085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39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280" y="2232571"/>
            <a:ext cx="8092721" cy="1667557"/>
          </a:xfrm>
        </p:spPr>
        <p:txBody>
          <a:bodyPr anchor="ctr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437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6478" y="6204063"/>
            <a:ext cx="759045" cy="28575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3507168"/>
            <a:ext cx="10304285" cy="1362075"/>
          </a:xfrm>
        </p:spPr>
        <p:txBody>
          <a:bodyPr anchor="ctr">
            <a:noAutofit/>
          </a:bodyPr>
          <a:lstStyle>
            <a:lvl1pPr algn="ctr">
              <a:defRPr sz="5333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640667" y="4962741"/>
            <a:ext cx="4882749" cy="577849"/>
          </a:xfrm>
        </p:spPr>
        <p:txBody>
          <a:bodyPr>
            <a:normAutofit/>
          </a:bodyPr>
          <a:lstStyle>
            <a:lvl1pPr marL="0" indent="0" algn="ctr">
              <a:buNone/>
              <a:defRPr sz="2133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82" y="670560"/>
            <a:ext cx="3863439" cy="14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23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375185" y="4876800"/>
            <a:ext cx="8365259" cy="1295400"/>
          </a:xfrm>
        </p:spPr>
        <p:txBody>
          <a:bodyPr anchor="ctr"/>
          <a:lstStyle>
            <a:lvl1pPr marL="0" indent="0">
              <a:buNone/>
              <a:defRPr sz="20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100" b="1"/>
            </a:lvl4pPr>
            <a:lvl5pPr marL="1828800" indent="0"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4916315"/>
            <a:ext cx="209720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3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28600"/>
            <a:ext cx="11277601" cy="114300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/>
              <a:t>Code Sample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2"/>
            <a:ext cx="11277600" cy="4134199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78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pos="7392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228600"/>
            <a:ext cx="11277599" cy="114300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/>
              <a:t>Code Sample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1"/>
            <a:ext cx="11277600" cy="4085589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21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pos="7392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1"/>
            <a:ext cx="10972800" cy="1362075"/>
          </a:xfrm>
        </p:spPr>
        <p:txBody>
          <a:bodyPr anchor="ctr">
            <a:noAutofit/>
          </a:bodyPr>
          <a:lstStyle>
            <a:lvl1pPr algn="ctr">
              <a:defRPr sz="60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9" y="3764445"/>
            <a:ext cx="7464536" cy="15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9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  <p15:guide id="2" pos="7296" userDrawn="1">
          <p15:clr>
            <a:srgbClr val="FBAE40"/>
          </p15:clr>
        </p15:guide>
        <p15:guide id="3" orient="horz" pos="111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2"/>
            <a:ext cx="5588000" cy="3947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2"/>
            <a:ext cx="5588000" cy="3947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867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pos="7392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  <p15:guide id="5" orient="horz" pos="684" userDrawn="1">
          <p15:clr>
            <a:srgbClr val="FBAE40"/>
          </p15:clr>
        </p15:guide>
        <p15:guide id="6" pos="3808" userDrawn="1">
          <p15:clr>
            <a:srgbClr val="FBAE40"/>
          </p15:clr>
        </p15:guide>
        <p15:guide id="7" pos="387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1"/>
            <a:ext cx="558800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96577"/>
            <a:ext cx="5588000" cy="34935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6801" y="1447801"/>
            <a:ext cx="558800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1" y="2096577"/>
            <a:ext cx="5588000" cy="34935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0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pos="3872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108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  <p15:guide id="6" orient="horz" pos="684" userDrawn="1">
          <p15:clr>
            <a:srgbClr val="FBAE40"/>
          </p15:clr>
        </p15:guide>
        <p15:guide id="7" pos="3808" userDrawn="1">
          <p15:clr>
            <a:srgbClr val="FBAE40"/>
          </p15:clr>
        </p15:guide>
        <p15:guide id="8" pos="39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pos="7392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3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3060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108" userDrawn="1">
          <p15:clr>
            <a:srgbClr val="FBAE40"/>
          </p15:clr>
        </p15:guide>
        <p15:guide id="5" orient="horz" pos="30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052" y="253927"/>
            <a:ext cx="10940405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052" y="1446455"/>
            <a:ext cx="10940405" cy="47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60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spc="-100" baseline="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7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123" y="1345776"/>
            <a:ext cx="10940405" cy="47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65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</p:sldLayoutIdLst>
  <p:txStyles>
    <p:titleStyle>
      <a:lvl1pPr algn="l" defTabSz="609585" rtl="0" eaLnBrk="1" latinLnBrk="0" hangingPunct="1">
        <a:spcBef>
          <a:spcPct val="0"/>
        </a:spcBef>
        <a:buNone/>
        <a:defRPr sz="3733" b="1" i="0" kern="1200">
          <a:solidFill>
            <a:schemeClr val="tx1">
              <a:lumMod val="9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Tx/>
        <a:buNone/>
        <a:defRPr sz="32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3800" y="3766373"/>
            <a:ext cx="7467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培养面向未来的云计算人才</a:t>
            </a:r>
            <a:endParaRPr lang="en-US" altLang="zh-CN" sz="4400" b="1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AWS Educate Program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学生注册指南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9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057400"/>
            <a:ext cx="5410200" cy="424812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1514348" cy="727655"/>
          </a:xfrm>
        </p:spPr>
        <p:txBody>
          <a:bodyPr/>
          <a:lstStyle/>
          <a:p>
            <a:r>
              <a:rPr lang="zh-CN" altLang="en-US" dirty="0"/>
              <a:t>第七步，如果你选择“</a:t>
            </a:r>
            <a:r>
              <a:rPr lang="en-US" altLang="zh-CN" sz="4000" dirty="0"/>
              <a:t>Educate Starter Account</a:t>
            </a:r>
            <a:r>
              <a:rPr lang="zh-CN" altLang="en-US" dirty="0"/>
              <a:t>”，</a:t>
            </a:r>
            <a:br>
              <a:rPr lang="en-US" altLang="zh-CN" dirty="0"/>
            </a:br>
            <a:r>
              <a:rPr lang="zh-CN" altLang="en-US" dirty="0"/>
              <a:t>直接创建你的“</a:t>
            </a:r>
            <a:r>
              <a:rPr lang="en-US" altLang="zh-CN" dirty="0"/>
              <a:t>Starter Account</a:t>
            </a:r>
            <a:r>
              <a:rPr lang="zh-CN" altLang="en-US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43000" y="457200"/>
            <a:ext cx="9917723" cy="1676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609585">
              <a:spcBef>
                <a:spcPct val="0"/>
              </a:spcBef>
            </a:pPr>
            <a:r>
              <a:rPr lang="zh-CN" altLang="en-US" sz="3200" b="1" dirty="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rPr>
              <a:t>恭喜你！申请成功，拿到</a:t>
            </a:r>
            <a:r>
              <a:rPr lang="en-US" altLang="zh-CN" sz="3200" b="1" dirty="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rPr>
              <a:t>AWS Educate</a:t>
            </a:r>
            <a:r>
              <a:rPr lang="zh-CN" altLang="en-US" sz="3200" b="1" dirty="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rPr>
              <a:t>大礼包！</a:t>
            </a:r>
            <a:endParaRPr lang="en-US" altLang="zh-CN" sz="3200" b="1" dirty="0">
              <a:solidFill>
                <a:schemeClr val="tx1">
                  <a:lumMod val="95000"/>
                </a:schemeClr>
              </a:solidFill>
              <a:latin typeface="Arial"/>
              <a:ea typeface="+mj-ea"/>
              <a:cs typeface="Arial"/>
            </a:endParaRPr>
          </a:p>
          <a:p>
            <a:pPr defTabSz="451110"/>
            <a:r>
              <a:rPr lang="zh-CN" altLang="en-US" sz="3200" b="1" dirty="0">
                <a:latin typeface="Helvetica Neue"/>
              </a:rPr>
              <a:t>账号密码设置后登录网址</a:t>
            </a:r>
            <a:endParaRPr lang="en-US" altLang="zh-CN" sz="3200" b="1" dirty="0">
              <a:latin typeface="Helvetica Neue"/>
            </a:endParaRPr>
          </a:p>
          <a:p>
            <a:pPr defTabSz="451110"/>
            <a:r>
              <a:rPr lang="en-US" altLang="zh-CN" sz="3200" b="1" dirty="0">
                <a:latin typeface="Helvetica Neue"/>
              </a:rPr>
              <a:t>https://www.awseducate.com/signin/SiteLogin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916" y="2133600"/>
            <a:ext cx="9002167" cy="40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9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3800" y="3766373"/>
            <a:ext cx="7467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培养面向未来的云计算人才</a:t>
            </a:r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</a:p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CSE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微服务课程作业环境搭建指南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1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4C385A04-8EAC-45FA-8DFB-95A29004D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95" r="13122"/>
          <a:stretch/>
        </p:blipFill>
        <p:spPr>
          <a:xfrm>
            <a:off x="8382000" y="1628745"/>
            <a:ext cx="3611033" cy="43031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F963F1-326C-4AFB-8F28-8518B25E0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91" r="5285"/>
          <a:stretch/>
        </p:blipFill>
        <p:spPr>
          <a:xfrm>
            <a:off x="3509434" y="1600200"/>
            <a:ext cx="4567766" cy="42196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ED9F1-6D73-4761-80EE-7ACC287D88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50"/>
          <a:stretch/>
        </p:blipFill>
        <p:spPr>
          <a:xfrm>
            <a:off x="152400" y="1819009"/>
            <a:ext cx="2971800" cy="3971533"/>
          </a:xfrm>
          <a:prstGeom prst="rect">
            <a:avLst/>
          </a:prstGeom>
        </p:spPr>
      </p:pic>
      <p:cxnSp>
        <p:nvCxnSpPr>
          <p:cNvPr id="7" name="Straight Arrow Connector 9">
            <a:extLst>
              <a:ext uri="{FF2B5EF4-FFF2-40B4-BE49-F238E27FC236}">
                <a16:creationId xmlns:a16="http://schemas.microsoft.com/office/drawing/2014/main" id="{D3D63242-42FA-4EC3-9A64-C1E87E8B6E65}"/>
              </a:ext>
            </a:extLst>
          </p:cNvPr>
          <p:cNvCxnSpPr>
            <a:cxnSpLocks/>
          </p:cNvCxnSpPr>
          <p:nvPr/>
        </p:nvCxnSpPr>
        <p:spPr>
          <a:xfrm>
            <a:off x="2209800" y="2107641"/>
            <a:ext cx="2446867" cy="170235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9">
            <a:extLst>
              <a:ext uri="{FF2B5EF4-FFF2-40B4-BE49-F238E27FC236}">
                <a16:creationId xmlns:a16="http://schemas.microsoft.com/office/drawing/2014/main" id="{F0AB4C2C-518C-41DF-9ED6-3D06E4DBC32F}"/>
              </a:ext>
            </a:extLst>
          </p:cNvPr>
          <p:cNvCxnSpPr>
            <a:cxnSpLocks/>
          </p:cNvCxnSpPr>
          <p:nvPr/>
        </p:nvCxnSpPr>
        <p:spPr>
          <a:xfrm>
            <a:off x="7063316" y="3735401"/>
            <a:ext cx="2918884" cy="37939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5D5DB00A-9547-4FE8-93D0-A55FAB4F3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9"/>
            <a:ext cx="11514348" cy="727655"/>
          </a:xfrm>
        </p:spPr>
        <p:txBody>
          <a:bodyPr/>
          <a:lstStyle/>
          <a:p>
            <a:r>
              <a:rPr lang="zh-CN" altLang="en-US" dirty="0"/>
              <a:t>第八步：进入</a:t>
            </a:r>
            <a:r>
              <a:rPr lang="en-US" altLang="zh-CN" dirty="0"/>
              <a:t>AWS Console</a:t>
            </a:r>
            <a:r>
              <a:rPr lang="zh-CN" altLang="en-US" dirty="0"/>
              <a:t>，确定右上角地区为</a:t>
            </a:r>
            <a:r>
              <a:rPr lang="en-US" altLang="zh-CN" dirty="0" err="1"/>
              <a:t>N.Virginia</a:t>
            </a:r>
            <a:endParaRPr 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1A6365F-3D65-46B3-A02E-C80CEEC5B1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28568"/>
          <a:stretch/>
        </p:blipFill>
        <p:spPr>
          <a:xfrm>
            <a:off x="3424766" y="6189699"/>
            <a:ext cx="5639079" cy="517421"/>
          </a:xfrm>
          <a:prstGeom prst="rect">
            <a:avLst/>
          </a:prstGeom>
        </p:spPr>
      </p:pic>
      <p:cxnSp>
        <p:nvCxnSpPr>
          <p:cNvPr id="33" name="Straight Arrow Connector 9">
            <a:extLst>
              <a:ext uri="{FF2B5EF4-FFF2-40B4-BE49-F238E27FC236}">
                <a16:creationId xmlns:a16="http://schemas.microsoft.com/office/drawing/2014/main" id="{F244ACB2-E568-4DA9-B12C-705578CF0478}"/>
              </a:ext>
            </a:extLst>
          </p:cNvPr>
          <p:cNvCxnSpPr>
            <a:cxnSpLocks/>
          </p:cNvCxnSpPr>
          <p:nvPr/>
        </p:nvCxnSpPr>
        <p:spPr>
          <a:xfrm flipH="1">
            <a:off x="7063316" y="762000"/>
            <a:ext cx="2000529" cy="55398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11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1E9B7D-29FC-4377-A7D1-5A1908EC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59" y="1266824"/>
            <a:ext cx="4362482" cy="33528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58167A-82E9-4629-AF8D-5B3F961AB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63" y="1295400"/>
            <a:ext cx="1276359" cy="33242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091B64-3ACB-43C0-9DB8-CC38B914C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932" y="4886067"/>
            <a:ext cx="6044756" cy="15720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BF3A2B-C117-4D2C-BCCF-2A93C5AE0444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1514348" cy="72765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spcBef>
                <a:spcPct val="0"/>
              </a:spcBef>
              <a:buNone/>
              <a:defRPr sz="3733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zh-CN" altLang="en-US" dirty="0"/>
              <a:t>第九步：创建</a:t>
            </a:r>
            <a:r>
              <a:rPr lang="en-US" altLang="zh-CN" dirty="0"/>
              <a:t>EC2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DCF6D1E-8DE0-415E-93A4-27BAB7C2F6D7}"/>
              </a:ext>
            </a:extLst>
          </p:cNvPr>
          <p:cNvSpPr/>
          <p:nvPr/>
        </p:nvSpPr>
        <p:spPr>
          <a:xfrm>
            <a:off x="486223" y="1447800"/>
            <a:ext cx="336094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选择</a:t>
            </a:r>
            <a:r>
              <a:rPr lang="en-US" altLang="zh-CN" sz="2400" dirty="0"/>
              <a:t>All services -&gt; EC2</a:t>
            </a:r>
            <a:r>
              <a:rPr lang="zh-CN" altLang="en-US" sz="2400" dirty="0"/>
              <a:t>，进入</a:t>
            </a:r>
            <a:r>
              <a:rPr lang="en-US" altLang="zh-CN" sz="2400" dirty="0"/>
              <a:t>EC2</a:t>
            </a:r>
            <a:r>
              <a:rPr lang="zh-CN" altLang="en-US" sz="2400" dirty="0"/>
              <a:t>控制台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选择左侧导航栏</a:t>
            </a:r>
            <a:r>
              <a:rPr lang="en-US" altLang="zh-CN" sz="2400" dirty="0"/>
              <a:t>Instances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选择右侧蓝色按钮</a:t>
            </a:r>
            <a:r>
              <a:rPr lang="en-US" altLang="zh-CN" sz="2400" dirty="0"/>
              <a:t>Launch Instance</a:t>
            </a:r>
            <a:r>
              <a:rPr lang="zh-CN" altLang="en-US" sz="2400" dirty="0"/>
              <a:t>，进入</a:t>
            </a:r>
            <a:r>
              <a:rPr lang="en-US" altLang="zh-CN" sz="2400" dirty="0"/>
              <a:t>EC2</a:t>
            </a:r>
            <a:r>
              <a:rPr lang="zh-CN" altLang="en-US" sz="2400" dirty="0"/>
              <a:t>实例创建界面</a:t>
            </a:r>
            <a:endParaRPr lang="en-US" altLang="zh-CN" sz="2400" dirty="0"/>
          </a:p>
        </p:txBody>
      </p:sp>
      <p:cxnSp>
        <p:nvCxnSpPr>
          <p:cNvPr id="3" name="Straight Arrow Connector 9">
            <a:extLst>
              <a:ext uri="{FF2B5EF4-FFF2-40B4-BE49-F238E27FC236}">
                <a16:creationId xmlns:a16="http://schemas.microsoft.com/office/drawing/2014/main" id="{E8FD2A01-2555-4595-9C14-0822441F76A6}"/>
              </a:ext>
            </a:extLst>
          </p:cNvPr>
          <p:cNvCxnSpPr>
            <a:cxnSpLocks/>
          </p:cNvCxnSpPr>
          <p:nvPr/>
        </p:nvCxnSpPr>
        <p:spPr>
          <a:xfrm>
            <a:off x="3694771" y="1828800"/>
            <a:ext cx="2511455" cy="22860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A1E70AB0-0657-444D-9858-736F58EAEE31}"/>
              </a:ext>
            </a:extLst>
          </p:cNvPr>
          <p:cNvCxnSpPr>
            <a:cxnSpLocks/>
          </p:cNvCxnSpPr>
          <p:nvPr/>
        </p:nvCxnSpPr>
        <p:spPr>
          <a:xfrm>
            <a:off x="3205708" y="3224225"/>
            <a:ext cx="7157492" cy="12857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9">
            <a:extLst>
              <a:ext uri="{FF2B5EF4-FFF2-40B4-BE49-F238E27FC236}">
                <a16:creationId xmlns:a16="http://schemas.microsoft.com/office/drawing/2014/main" id="{8AD16C6C-7C04-4874-954C-4C330349F04C}"/>
              </a:ext>
            </a:extLst>
          </p:cNvPr>
          <p:cNvCxnSpPr>
            <a:cxnSpLocks/>
          </p:cNvCxnSpPr>
          <p:nvPr/>
        </p:nvCxnSpPr>
        <p:spPr>
          <a:xfrm>
            <a:off x="3383691" y="4601641"/>
            <a:ext cx="2940909" cy="80855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72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9BF3A2B-C117-4D2C-BCCF-2A93C5AE0444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1514348" cy="72765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spcBef>
                <a:spcPct val="0"/>
              </a:spcBef>
              <a:buNone/>
              <a:defRPr sz="3733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zh-CN" altLang="en-US" dirty="0"/>
              <a:t>第九步：创建</a:t>
            </a:r>
            <a:r>
              <a:rPr lang="en-US" altLang="zh-CN" dirty="0"/>
              <a:t>EC2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DCF6D1E-8DE0-415E-93A4-27BAB7C2F6D7}"/>
              </a:ext>
            </a:extLst>
          </p:cNvPr>
          <p:cNvSpPr/>
          <p:nvPr/>
        </p:nvSpPr>
        <p:spPr>
          <a:xfrm>
            <a:off x="486222" y="1447800"/>
            <a:ext cx="797197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Step1</a:t>
            </a:r>
            <a:r>
              <a:rPr lang="zh-CN" altLang="en-US" sz="2400" dirty="0"/>
              <a:t>：选择</a:t>
            </a:r>
            <a:r>
              <a:rPr lang="en-US" altLang="zh-CN" sz="2400" dirty="0"/>
              <a:t>Ubuntu Server 18.04 - 64bit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Step2</a:t>
            </a:r>
            <a:r>
              <a:rPr lang="zh-CN" altLang="en-US" sz="2400" dirty="0"/>
              <a:t>：选择</a:t>
            </a:r>
            <a:r>
              <a:rPr lang="en-US" altLang="zh-CN" sz="2400" dirty="0"/>
              <a:t>m2.2xlarge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8E715E-50A2-4857-B12C-06BC0400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52" y="2057400"/>
            <a:ext cx="10434714" cy="12192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D3ABFD-B9CB-4C43-BE7F-920E3C0B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01" y="4306582"/>
            <a:ext cx="11892049" cy="9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0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9BF3A2B-C117-4D2C-BCCF-2A93C5AE0444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1514348" cy="72765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spcBef>
                <a:spcPct val="0"/>
              </a:spcBef>
              <a:buNone/>
              <a:defRPr sz="3733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zh-CN" altLang="en-US" dirty="0"/>
              <a:t>第九步：创建</a:t>
            </a:r>
            <a:r>
              <a:rPr lang="en-US" altLang="zh-CN" dirty="0"/>
              <a:t>EC2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DCF6D1E-8DE0-415E-93A4-27BAB7C2F6D7}"/>
              </a:ext>
            </a:extLst>
          </p:cNvPr>
          <p:cNvSpPr/>
          <p:nvPr/>
        </p:nvSpPr>
        <p:spPr>
          <a:xfrm>
            <a:off x="486222" y="1447800"/>
            <a:ext cx="439057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Step 3</a:t>
            </a:r>
            <a:r>
              <a:rPr lang="zh-CN" altLang="en-US" sz="2400" dirty="0"/>
              <a:t>：其他默认，开启“</a:t>
            </a:r>
            <a:r>
              <a:rPr lang="en-US" altLang="zh-CN" sz="2400" dirty="0"/>
              <a:t>Enable hibernation as an additional stop behavior</a:t>
            </a:r>
            <a:r>
              <a:rPr lang="zh-CN" altLang="en-US" dirty="0"/>
              <a:t>”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Step4</a:t>
            </a:r>
            <a:r>
              <a:rPr lang="zh-CN" altLang="en-US" sz="2400" dirty="0"/>
              <a:t>：创建</a:t>
            </a:r>
            <a:r>
              <a:rPr lang="en-US" altLang="zh-CN" sz="2400" dirty="0"/>
              <a:t>40G</a:t>
            </a:r>
            <a:r>
              <a:rPr lang="zh-CN" altLang="en-US" sz="2400" dirty="0"/>
              <a:t>，默认加密方式加密</a:t>
            </a:r>
            <a:r>
              <a:rPr lang="en-US" altLang="zh-CN" sz="2400" dirty="0"/>
              <a:t>gp2</a:t>
            </a:r>
            <a:r>
              <a:rPr lang="zh-CN" altLang="en-US" sz="2400" dirty="0"/>
              <a:t>存储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99BA5E-D4A5-43FF-9611-B9312DA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0"/>
          <a:stretch/>
        </p:blipFill>
        <p:spPr>
          <a:xfrm>
            <a:off x="5867400" y="381000"/>
            <a:ext cx="5892481" cy="41137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6082A0-6AAF-438F-A122-890FB08E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1" y="5053217"/>
            <a:ext cx="11711073" cy="11906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B4B276-D6A5-45B6-8F35-E33A234C356B}"/>
              </a:ext>
            </a:extLst>
          </p:cNvPr>
          <p:cNvCxnSpPr>
            <a:cxnSpLocks/>
          </p:cNvCxnSpPr>
          <p:nvPr/>
        </p:nvCxnSpPr>
        <p:spPr>
          <a:xfrm>
            <a:off x="4648200" y="2362200"/>
            <a:ext cx="3962400" cy="6858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7C67A905-9971-4522-970D-E570438ECCB7}"/>
              </a:ext>
            </a:extLst>
          </p:cNvPr>
          <p:cNvCxnSpPr>
            <a:cxnSpLocks/>
          </p:cNvCxnSpPr>
          <p:nvPr/>
        </p:nvCxnSpPr>
        <p:spPr>
          <a:xfrm>
            <a:off x="2971800" y="4012003"/>
            <a:ext cx="533400" cy="15240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81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9BF3A2B-C117-4D2C-BCCF-2A93C5AE0444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1514348" cy="72765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spcBef>
                <a:spcPct val="0"/>
              </a:spcBef>
              <a:buNone/>
              <a:defRPr sz="3733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zh-CN" altLang="en-US" dirty="0"/>
              <a:t>第九步：创建</a:t>
            </a:r>
            <a:r>
              <a:rPr lang="en-US" altLang="zh-CN" dirty="0"/>
              <a:t>EC2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DCF6D1E-8DE0-415E-93A4-27BAB7C2F6D7}"/>
              </a:ext>
            </a:extLst>
          </p:cNvPr>
          <p:cNvSpPr/>
          <p:nvPr/>
        </p:nvSpPr>
        <p:spPr>
          <a:xfrm>
            <a:off x="486222" y="1447800"/>
            <a:ext cx="1056277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Step5</a:t>
            </a:r>
            <a:r>
              <a:rPr lang="zh-CN" altLang="en-US" sz="2400" dirty="0"/>
              <a:t>：默认，无需创建</a:t>
            </a:r>
            <a:r>
              <a:rPr lang="en-US" altLang="zh-CN" sz="2400" dirty="0"/>
              <a:t>pair</a:t>
            </a:r>
            <a:r>
              <a:rPr lang="zh-CN" altLang="en-US" sz="2400" dirty="0"/>
              <a:t>。若有兴趣，也可创建</a:t>
            </a:r>
            <a:r>
              <a:rPr lang="en-US" altLang="zh-CN" sz="2400" dirty="0"/>
              <a:t>name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Step6</a:t>
            </a:r>
            <a:r>
              <a:rPr lang="zh-CN" altLang="en-US" sz="2400" dirty="0"/>
              <a:t>：默认，若有兴趣也可尝试添加规则使得</a:t>
            </a:r>
            <a:r>
              <a:rPr lang="en-US" altLang="zh-CN" sz="2400" dirty="0" err="1"/>
              <a:t>sockshop</a:t>
            </a:r>
            <a:r>
              <a:rPr lang="zh-CN" altLang="en-US" sz="2400" dirty="0"/>
              <a:t>全网可见或创建</a:t>
            </a:r>
            <a:r>
              <a:rPr lang="en-US" altLang="zh-CN" sz="2400" dirty="0"/>
              <a:t>SSH</a:t>
            </a:r>
            <a:r>
              <a:rPr lang="zh-CN" altLang="en-US" sz="2400" dirty="0"/>
              <a:t>白名单等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Step7</a:t>
            </a:r>
            <a:r>
              <a:rPr lang="zh-CN" altLang="en-US" sz="2400" dirty="0"/>
              <a:t>：检查所有设置，应该存在两个</a:t>
            </a:r>
            <a:r>
              <a:rPr lang="en-US" altLang="zh-CN" sz="2400" dirty="0"/>
              <a:t>Warning</a:t>
            </a:r>
            <a:r>
              <a:rPr lang="zh-CN" altLang="en-US" sz="2400" dirty="0"/>
              <a:t>，无视即可，进行</a:t>
            </a:r>
            <a:r>
              <a:rPr lang="en-US" altLang="zh-CN" sz="2400" dirty="0"/>
              <a:t>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B490AB-0F7A-44D7-9A20-91D6B72AD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92" y="2971800"/>
            <a:ext cx="9842015" cy="15174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03F707-05DD-4431-A6F2-6C2F6D3B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5253015"/>
            <a:ext cx="5867400" cy="148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06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9BF3A2B-C117-4D2C-BCCF-2A93C5AE0444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1514348" cy="72765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spcBef>
                <a:spcPct val="0"/>
              </a:spcBef>
              <a:buNone/>
              <a:defRPr sz="3733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zh-CN" altLang="en-US" dirty="0"/>
              <a:t>第九步：创建</a:t>
            </a:r>
            <a:r>
              <a:rPr lang="en-US" altLang="zh-CN" dirty="0"/>
              <a:t>EC2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DCF6D1E-8DE0-415E-93A4-27BAB7C2F6D7}"/>
              </a:ext>
            </a:extLst>
          </p:cNvPr>
          <p:cNvSpPr/>
          <p:nvPr/>
        </p:nvSpPr>
        <p:spPr>
          <a:xfrm>
            <a:off x="486222" y="1447800"/>
            <a:ext cx="4390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Step 8</a:t>
            </a:r>
            <a:r>
              <a:rPr lang="zh-CN" altLang="en-US" sz="2400" dirty="0"/>
              <a:t>：创建新</a:t>
            </a:r>
            <a:r>
              <a:rPr lang="en-US" altLang="zh-CN" sz="2400" dirty="0"/>
              <a:t>key pair</a:t>
            </a:r>
            <a:r>
              <a:rPr lang="zh-CN" altLang="en-US" sz="2400" dirty="0"/>
              <a:t>，保存至本机，用于后续</a:t>
            </a:r>
            <a:r>
              <a:rPr lang="en-US" altLang="zh-CN" sz="2400" dirty="0" err="1"/>
              <a:t>ssh</a:t>
            </a:r>
            <a:r>
              <a:rPr lang="zh-CN" altLang="en-US" sz="2400" dirty="0"/>
              <a:t>登录</a:t>
            </a:r>
            <a:r>
              <a:rPr lang="en-US" altLang="zh-CN" sz="2400" dirty="0"/>
              <a:t>EC2</a:t>
            </a:r>
            <a:r>
              <a:rPr lang="zh-CN" altLang="en-US" sz="2400" dirty="0"/>
              <a:t>实例（一定不要丢）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Step 9</a:t>
            </a:r>
            <a:r>
              <a:rPr lang="zh-CN" altLang="en-US" sz="2400" dirty="0"/>
              <a:t>：选择刚才的</a:t>
            </a:r>
            <a:r>
              <a:rPr lang="en-US" altLang="zh-CN" sz="2400" dirty="0"/>
              <a:t>key pair</a:t>
            </a:r>
            <a:r>
              <a:rPr lang="zh-CN" altLang="en-US" sz="2400" dirty="0"/>
              <a:t>，</a:t>
            </a:r>
            <a:r>
              <a:rPr lang="en-US" altLang="zh-CN" sz="2400" dirty="0"/>
              <a:t>Launch</a:t>
            </a:r>
            <a:r>
              <a:rPr lang="zh-CN" altLang="en-US" sz="2400" dirty="0"/>
              <a:t>即可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11E1C4-9801-41CD-AE57-DA52F5FC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88344"/>
            <a:ext cx="5057812" cy="37385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158AAA-F3E1-4BE9-A763-26C94DFC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00" y="3738540"/>
            <a:ext cx="5072100" cy="31194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B4B276-D6A5-45B6-8F35-E33A234C356B}"/>
              </a:ext>
            </a:extLst>
          </p:cNvPr>
          <p:cNvCxnSpPr>
            <a:cxnSpLocks/>
          </p:cNvCxnSpPr>
          <p:nvPr/>
        </p:nvCxnSpPr>
        <p:spPr>
          <a:xfrm>
            <a:off x="4876799" y="1897076"/>
            <a:ext cx="1752601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9">
            <a:extLst>
              <a:ext uri="{FF2B5EF4-FFF2-40B4-BE49-F238E27FC236}">
                <a16:creationId xmlns:a16="http://schemas.microsoft.com/office/drawing/2014/main" id="{B687D2A1-F385-4486-B6AB-F0D14FF82342}"/>
              </a:ext>
            </a:extLst>
          </p:cNvPr>
          <p:cNvCxnSpPr>
            <a:cxnSpLocks/>
          </p:cNvCxnSpPr>
          <p:nvPr/>
        </p:nvCxnSpPr>
        <p:spPr>
          <a:xfrm>
            <a:off x="3886200" y="3352800"/>
            <a:ext cx="1066800" cy="28194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09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1514348" cy="727655"/>
          </a:xfrm>
        </p:spPr>
        <p:txBody>
          <a:bodyPr/>
          <a:lstStyle/>
          <a:p>
            <a:r>
              <a:rPr lang="zh-CN" altLang="en-US" dirty="0"/>
              <a:t>第十步，等待实例启动完成，根据</a:t>
            </a:r>
            <a:r>
              <a:rPr lang="en-US" altLang="zh-CN" dirty="0"/>
              <a:t>Connect</a:t>
            </a:r>
            <a:r>
              <a:rPr lang="zh-CN" altLang="en-US" dirty="0"/>
              <a:t>页面的帮助，使用账号</a:t>
            </a:r>
            <a:r>
              <a:rPr lang="en-US" altLang="zh-CN" dirty="0"/>
              <a:t>ubuntu</a:t>
            </a:r>
            <a:r>
              <a:rPr lang="zh-CN" altLang="en-US" dirty="0"/>
              <a:t>和刚刚的</a:t>
            </a:r>
            <a:r>
              <a:rPr lang="en-US" altLang="zh-CN" dirty="0"/>
              <a:t>key pair</a:t>
            </a:r>
            <a:r>
              <a:rPr lang="zh-CN" altLang="en-US" dirty="0"/>
              <a:t>链接至实例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BE201E-B27D-4254-A562-01EAD39B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24000"/>
            <a:ext cx="9115492" cy="48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7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  <a:r>
              <a:rPr lang="en-US" altLang="zh-CN" dirty="0"/>
              <a:t>AWS Educate</a:t>
            </a:r>
            <a:r>
              <a:rPr lang="zh-CN" altLang="en-US" dirty="0"/>
              <a:t>网页 ，注册学生会员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052" y="905065"/>
            <a:ext cx="1035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https://www.awseducate.com/registration#APP_TYPE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164128" cy="479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4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1514348" cy="727655"/>
          </a:xfrm>
        </p:spPr>
        <p:txBody>
          <a:bodyPr/>
          <a:lstStyle/>
          <a:p>
            <a:r>
              <a:rPr lang="zh-CN" altLang="en-US" u="sng" dirty="0"/>
              <a:t>特别注意</a:t>
            </a:r>
            <a:r>
              <a:rPr lang="zh-CN" altLang="en-US" dirty="0"/>
              <a:t>：不用时务必用</a:t>
            </a:r>
            <a:r>
              <a:rPr lang="en-US" altLang="zh-CN" dirty="0"/>
              <a:t>Stop-Hibernate</a:t>
            </a:r>
            <a:r>
              <a:rPr lang="zh-CN" altLang="en-US" dirty="0"/>
              <a:t>挂起实例，防止费用用光，后续作业还需用到</a:t>
            </a:r>
            <a:r>
              <a:rPr lang="en-US" altLang="zh-CN" dirty="0"/>
              <a:t>EC2</a:t>
            </a:r>
            <a:r>
              <a:rPr lang="zh-CN" altLang="en-US" dirty="0"/>
              <a:t>实例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92DA14-B867-4363-962D-D62F77459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85" y="2209800"/>
            <a:ext cx="7402630" cy="320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8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58" y="2448944"/>
            <a:ext cx="8001000" cy="4079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第一步，选择角色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9052" y="1371600"/>
            <a:ext cx="47436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首选语言</a:t>
            </a:r>
            <a:r>
              <a:rPr lang="zh-CN" altLang="en-US" sz="2400" dirty="0">
                <a:sym typeface="Wingdings" panose="05000000000000000000" pitchFamily="2" charset="2"/>
              </a:rPr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Chinese(Simplified)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选择“学生”</a:t>
            </a:r>
            <a:endParaRPr lang="en-US" altLang="zh-CN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192658" y="1553166"/>
            <a:ext cx="2808342" cy="210443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057400" y="2202597"/>
            <a:ext cx="1" cy="228605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89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第二步，信息录入（</a:t>
            </a:r>
            <a:r>
              <a:rPr lang="zh-CN" altLang="en-US" sz="4000" dirty="0"/>
              <a:t>可以全部使用中文填写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286000"/>
            <a:ext cx="8001000" cy="43296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9052" y="990600"/>
            <a:ext cx="720101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电子邮件推荐使用</a:t>
            </a:r>
            <a:r>
              <a:rPr lang="en-US" altLang="zh-CN" sz="2400" dirty="0" err="1"/>
              <a:t>edu</a:t>
            </a:r>
            <a:r>
              <a:rPr lang="zh-CN" altLang="en-US" sz="2400"/>
              <a:t>邮箱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请填写真实毕业时间，至少要晚于你的申请时间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请你填写的出生年份确保你大于</a:t>
            </a:r>
            <a:r>
              <a:rPr lang="en-US" altLang="zh-CN" sz="2400" dirty="0"/>
              <a:t>18</a:t>
            </a:r>
            <a:r>
              <a:rPr lang="zh-CN" altLang="en-US" sz="2400" dirty="0"/>
              <a:t>岁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点击进行真人验证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优惠代码不用改动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391400" y="1600200"/>
            <a:ext cx="2438400" cy="25908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791200" y="1964983"/>
            <a:ext cx="685800" cy="291181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352800" y="2286000"/>
            <a:ext cx="3505200" cy="38862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8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第三步，同意条款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057400"/>
            <a:ext cx="7696200" cy="42811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9052" y="1371600"/>
            <a:ext cx="8517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请先滚动到条款最下端，然后点击“我同意”，“</a:t>
            </a:r>
            <a:r>
              <a:rPr lang="en-US" altLang="zh-CN" sz="2400" dirty="0"/>
              <a:t>submit</a:t>
            </a:r>
            <a:r>
              <a:rPr lang="zh-CN" altLang="en-US" sz="2400" dirty="0"/>
              <a:t>”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7374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zh-CN" altLang="en-US" dirty="0"/>
              <a:t>第四步，邮箱验证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11" y="1495810"/>
            <a:ext cx="3894348" cy="2482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682" y="1447800"/>
            <a:ext cx="5275835" cy="2771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593604"/>
            <a:ext cx="4953000" cy="1935856"/>
          </a:xfrm>
          <a:prstGeom prst="rect">
            <a:avLst/>
          </a:prstGeom>
        </p:spPr>
      </p:pic>
      <p:sp>
        <p:nvSpPr>
          <p:cNvPr id="9" name="Bent Arrow 8"/>
          <p:cNvSpPr/>
          <p:nvPr/>
        </p:nvSpPr>
        <p:spPr>
          <a:xfrm rot="10800000">
            <a:off x="7924800" y="4593605"/>
            <a:ext cx="1524000" cy="1524000"/>
          </a:xfrm>
          <a:prstGeom prst="ben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791122" y="2452737"/>
            <a:ext cx="1143000" cy="76200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396712" y="3218371"/>
            <a:ext cx="4576088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6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zh-CN" altLang="en-US" dirty="0"/>
              <a:t>第五步，申请成功，设置密码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09800"/>
            <a:ext cx="6944380" cy="3037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981200"/>
            <a:ext cx="3761355" cy="381460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17449" y="4191000"/>
            <a:ext cx="12954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1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7" y="2912435"/>
            <a:ext cx="6096000" cy="35962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1065951"/>
          </a:xfrm>
        </p:spPr>
        <p:txBody>
          <a:bodyPr/>
          <a:lstStyle/>
          <a:p>
            <a:r>
              <a:rPr lang="zh-CN" altLang="en-US" dirty="0"/>
              <a:t>第六步，登录账户，选择账户类型</a:t>
            </a:r>
            <a:br>
              <a:rPr lang="en-US" altLang="zh-CN" dirty="0"/>
            </a:br>
            <a:r>
              <a:rPr lang="en-US" sz="3200" dirty="0">
                <a:latin typeface="Helvetica Neue"/>
              </a:rPr>
              <a:t>https://www.awseducate.com/signin/SiteLogin</a:t>
            </a:r>
            <a:br>
              <a:rPr lang="en-US" sz="4000" dirty="0">
                <a:latin typeface="Helvetica Neue"/>
              </a:rPr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6223" y="1447800"/>
            <a:ext cx="33609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如果有已经注册好的</a:t>
            </a:r>
            <a:r>
              <a:rPr lang="en-US" altLang="zh-CN" sz="2400" dirty="0"/>
              <a:t>AWS account</a:t>
            </a:r>
            <a:r>
              <a:rPr lang="zh-CN" altLang="en-US" sz="2400" dirty="0"/>
              <a:t>，选择“</a:t>
            </a:r>
            <a:r>
              <a:rPr lang="en-US" altLang="zh-CN" sz="2400" dirty="0"/>
              <a:t>a personal AWS Account</a:t>
            </a:r>
            <a:r>
              <a:rPr lang="zh-CN" altLang="en-US" sz="2400" dirty="0"/>
              <a:t>”</a:t>
            </a:r>
            <a:r>
              <a:rPr lang="en-US" altLang="zh-CN" sz="2400" dirty="0"/>
              <a:t>(100</a:t>
            </a:r>
            <a:r>
              <a:rPr lang="zh-CN" altLang="en-US" sz="2400" dirty="0"/>
              <a:t>美元会打到你的</a:t>
            </a:r>
            <a:r>
              <a:rPr lang="en-US" altLang="zh-CN" sz="2400" dirty="0"/>
              <a:t>AWS</a:t>
            </a:r>
            <a:r>
              <a:rPr lang="zh-CN" altLang="en-US" sz="2400" dirty="0"/>
              <a:t>账户</a:t>
            </a:r>
            <a:r>
              <a:rPr lang="en-US" altLang="zh-CN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如果没有已经注册好的</a:t>
            </a:r>
            <a:r>
              <a:rPr lang="en-US" altLang="zh-CN" sz="2400" dirty="0"/>
              <a:t>AWS account</a:t>
            </a:r>
            <a:r>
              <a:rPr lang="zh-CN" altLang="en-US" sz="2400" dirty="0"/>
              <a:t>，选择“</a:t>
            </a:r>
            <a:r>
              <a:rPr lang="en-US" altLang="zh-CN" sz="2400" dirty="0"/>
              <a:t>Educate Starter Account</a:t>
            </a:r>
            <a:r>
              <a:rPr lang="zh-CN" altLang="en-US" sz="2400" dirty="0"/>
              <a:t>”，系统会为你设置一个</a:t>
            </a:r>
            <a:r>
              <a:rPr lang="en-US" altLang="zh-CN" sz="2400" dirty="0"/>
              <a:t>75</a:t>
            </a:r>
            <a:r>
              <a:rPr lang="zh-CN" altLang="en-US" sz="2400" dirty="0"/>
              <a:t>美元的账户，但同时会有</a:t>
            </a:r>
            <a:r>
              <a:rPr lang="en-US" altLang="zh-CN" sz="2400" dirty="0"/>
              <a:t>25%</a:t>
            </a:r>
            <a:r>
              <a:rPr lang="zh-CN" altLang="en-US" sz="2400" dirty="0"/>
              <a:t>的服务无法使用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33800" y="2514600"/>
            <a:ext cx="3581400" cy="31242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47171" y="4876801"/>
            <a:ext cx="3468029" cy="106588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1" y="1357062"/>
            <a:ext cx="5867400" cy="139574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9677400" y="1535836"/>
            <a:ext cx="914400" cy="529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68926"/>
            <a:ext cx="5303117" cy="275191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1895348" cy="727655"/>
          </a:xfrm>
        </p:spPr>
        <p:txBody>
          <a:bodyPr/>
          <a:lstStyle/>
          <a:p>
            <a:r>
              <a:rPr lang="zh-CN" altLang="en-US" dirty="0"/>
              <a:t>第七步，如果你选择“</a:t>
            </a:r>
            <a:r>
              <a:rPr lang="en-US" altLang="zh-CN" sz="4000" dirty="0"/>
              <a:t>a personal AWS Account</a:t>
            </a:r>
            <a:r>
              <a:rPr lang="zh-CN" altLang="en-US" dirty="0"/>
              <a:t>”，</a:t>
            </a:r>
            <a:br>
              <a:rPr lang="en-US" altLang="zh-CN" dirty="0"/>
            </a:br>
            <a:r>
              <a:rPr lang="zh-CN" altLang="en-US" dirty="0"/>
              <a:t>关联到你的</a:t>
            </a:r>
            <a:r>
              <a:rPr lang="en-US" altLang="zh-CN" dirty="0"/>
              <a:t>AWS</a:t>
            </a:r>
            <a:r>
              <a:rPr lang="zh-CN" altLang="en-US" dirty="0"/>
              <a:t>个人账户，把</a:t>
            </a:r>
            <a:r>
              <a:rPr lang="en-US" altLang="zh-CN" dirty="0"/>
              <a:t>100</a:t>
            </a:r>
            <a:r>
              <a:rPr lang="zh-CN" altLang="en-US" dirty="0"/>
              <a:t>美金兑换到你的账户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604412"/>
            <a:ext cx="8153400" cy="1814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56" y="1604706"/>
            <a:ext cx="5410200" cy="273418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895600" y="3253770"/>
            <a:ext cx="533400" cy="230883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114800" y="2971800"/>
            <a:ext cx="3810000" cy="6858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885398" y="4870103"/>
            <a:ext cx="28398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https://console.aws.amazon.com/console/home</a:t>
            </a:r>
          </a:p>
        </p:txBody>
      </p:sp>
    </p:spTree>
    <p:extLst>
      <p:ext uri="{BB962C8B-B14F-4D97-AF65-F5344CB8AC3E}">
        <p14:creationId xmlns:p14="http://schemas.microsoft.com/office/powerpoint/2010/main" val="4003151219"/>
      </p:ext>
    </p:extLst>
  </p:cSld>
  <p:clrMapOvr>
    <a:masterClrMapping/>
  </p:clrMapOvr>
</p:sld>
</file>

<file path=ppt/theme/theme1.xml><?xml version="1.0" encoding="utf-8"?>
<a:theme xmlns:a="http://schemas.openxmlformats.org/drawingml/2006/main" name="re:Invent Speaker - Dark">
  <a:themeElements>
    <a:clrScheme name="AWS">
      <a:dk1>
        <a:srgbClr val="FFFFFF"/>
      </a:dk1>
      <a:lt1>
        <a:srgbClr val="2E2D2F"/>
      </a:lt1>
      <a:dk2>
        <a:srgbClr val="146EB4"/>
      </a:dk2>
      <a:lt2>
        <a:srgbClr val="F2F2F2"/>
      </a:lt2>
      <a:accent1>
        <a:srgbClr val="F2A52C"/>
      </a:accent1>
      <a:accent2>
        <a:srgbClr val="146EB4"/>
      </a:accent2>
      <a:accent3>
        <a:srgbClr val="A4D7F4"/>
      </a:accent3>
      <a:accent4>
        <a:srgbClr val="347F46"/>
      </a:accent4>
      <a:accent5>
        <a:srgbClr val="595959"/>
      </a:accent5>
      <a:accent6>
        <a:srgbClr val="FCDD53"/>
      </a:accent6>
      <a:hlink>
        <a:srgbClr val="146EB4"/>
      </a:hlink>
      <a:folHlink>
        <a:srgbClr val="A4D7F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700" dirty="0" err="1" smtClean="0">
            <a:gradFill>
              <a:gsLst>
                <a:gs pos="0">
                  <a:srgbClr val="FEFEFE"/>
                </a:gs>
                <a:gs pos="100000">
                  <a:srgbClr val="FEFEFE"/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 Black Lines" id="{86A2D410-8DCD-4C65-ACD3-AD37E1BD475A}" vid="{17878DF2-4C05-489D-BF01-BF8DEE836358}"/>
    </a:ext>
  </a:extLst>
</a:theme>
</file>

<file path=ppt/theme/theme2.xml><?xml version="1.0" encoding="utf-8"?>
<a:theme xmlns:a="http://schemas.openxmlformats.org/drawingml/2006/main" name="1_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8AACD03769F04A8A54848AD0F5ADDB" ma:contentTypeVersion="1" ma:contentTypeDescription="Create a new document." ma:contentTypeScope="" ma:versionID="2ee50aceab2d41fb6f9102c904812333">
  <xsd:schema xmlns:xsd="http://www.w3.org/2001/XMLSchema" xmlns:xs="http://www.w3.org/2001/XMLSchema" xmlns:p="http://schemas.microsoft.com/office/2006/metadata/properties" xmlns:ns2="207d427d-8f9f-4f26-94bb-68d1222204bf" targetNamespace="http://schemas.microsoft.com/office/2006/metadata/properties" ma:root="true" ma:fieldsID="4cfa3d6a2ee1abff79b430c0bdc51de0" ns2:_="">
    <xsd:import namespace="207d427d-8f9f-4f26-94bb-68d1222204b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7d427d-8f9f-4f26-94bb-68d1222204b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07d427d-8f9f-4f26-94bb-68d1222204bf">XQ2ZE4H7K2N5-6-891</_dlc_DocId>
    <_dlc_DocIdUrl xmlns="207d427d-8f9f-4f26-94bb-68d1222204bf">
      <Url>https://portal2010.amazon.com/sites/employerbrand/_layouts/DocIdRedir.aspx?ID=XQ2ZE4H7K2N5-6-891</Url>
      <Description>XQ2ZE4H7K2N5-6-891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46D197-EA00-438F-B2CA-C72328322A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7d427d-8f9f-4f26-94bb-68d1222204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935573-44B2-443D-9467-BFB5EBC88ED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2526D6E-6398-443C-8EBC-146BE40CA557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207d427d-8f9f-4f26-94bb-68d1222204bf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33D7A767-1933-4120-AE14-1C64CC40A4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 White Cloud</Template>
  <TotalTime>87904</TotalTime>
  <Words>544</Words>
  <Application>Microsoft Office PowerPoint</Application>
  <PresentationFormat>宽屏</PresentationFormat>
  <Paragraphs>72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Helvetica Neue</vt:lpstr>
      <vt:lpstr>黑体</vt:lpstr>
      <vt:lpstr>宋体</vt:lpstr>
      <vt:lpstr>Arial</vt:lpstr>
      <vt:lpstr>Calibri</vt:lpstr>
      <vt:lpstr>Consolas</vt:lpstr>
      <vt:lpstr>Lucida Console</vt:lpstr>
      <vt:lpstr>Times New Roman</vt:lpstr>
      <vt:lpstr>Wingdings</vt:lpstr>
      <vt:lpstr>re:Invent Speaker - Dark</vt:lpstr>
      <vt:lpstr>1_DeckTemplate-AWS-Dark</vt:lpstr>
      <vt:lpstr>PowerPoint 演示文稿</vt:lpstr>
      <vt:lpstr>登录AWS Educate网页 ，注册学生会员</vt:lpstr>
      <vt:lpstr>第一步，选择角色</vt:lpstr>
      <vt:lpstr>第二步，信息录入（可以全部使用中文填写）</vt:lpstr>
      <vt:lpstr>第三步，同意条款</vt:lpstr>
      <vt:lpstr>第四步，邮箱验证</vt:lpstr>
      <vt:lpstr>第五步，申请成功，设置密码</vt:lpstr>
      <vt:lpstr>第六步，登录账户，选择账户类型 https://www.awseducate.com/signin/SiteLogin </vt:lpstr>
      <vt:lpstr>第七步，如果你选择“a personal AWS Account”， 关联到你的AWS个人账户，把100美金兑换到你的账户</vt:lpstr>
      <vt:lpstr>第七步，如果你选择“Educate Starter Account”， 直接创建你的“Starter Account”</vt:lpstr>
      <vt:lpstr>PowerPoint 演示文稿</vt:lpstr>
      <vt:lpstr>PowerPoint 演示文稿</vt:lpstr>
      <vt:lpstr>第八步：进入AWS Console，确定右上角地区为N.Virginia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第十步，等待实例启动完成，根据Connect页面的帮助，使用账号ubuntu和刚刚的key pair链接至实例</vt:lpstr>
      <vt:lpstr>特别注意：不用时务必用Stop-Hibernate挂起实例，防止费用用光，后续作业还需用到EC2实例</vt:lpstr>
    </vt:vector>
  </TitlesOfParts>
  <Company>Amazon.com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Presenter Notes</dc:title>
  <dc:creator>Miller, Mary</dc:creator>
  <cp:lastModifiedBy>Zhao Ziming</cp:lastModifiedBy>
  <cp:revision>711</cp:revision>
  <cp:lastPrinted>2013-10-08T13:36:36Z</cp:lastPrinted>
  <dcterms:created xsi:type="dcterms:W3CDTF">2013-07-22T00:53:11Z</dcterms:created>
  <dcterms:modified xsi:type="dcterms:W3CDTF">2019-11-28T11:27:18Z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0x010100A58AACD03769F04A8A54848AD0F5ADDB</vt:lpwstr>
  </property>
  <property fmtid="{D5CDD505-2E9C-101B-9397-08002B2CF9AE}" pid="3" name="_dlc_DocIdItemGuid">
    <vt:lpwstr>0cf8ff6a-ed2a-454a-8742-e6d731c50dcb</vt:lpwstr>
  </property>
</Properties>
</file>